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6" r:id="rId3"/>
    <p:sldId id="273" r:id="rId4"/>
    <p:sldId id="261" r:id="rId5"/>
    <p:sldId id="263" r:id="rId6"/>
    <p:sldId id="262" r:id="rId7"/>
    <p:sldId id="264" r:id="rId8"/>
    <p:sldId id="265" r:id="rId9"/>
    <p:sldId id="274" r:id="rId10"/>
    <p:sldId id="267" r:id="rId11"/>
    <p:sldId id="275" r:id="rId12"/>
    <p:sldId id="277" r:id="rId13"/>
    <p:sldId id="278" r:id="rId14"/>
    <p:sldId id="268" r:id="rId15"/>
    <p:sldId id="269" r:id="rId16"/>
    <p:sldId id="257" r:id="rId17"/>
    <p:sldId id="258" r:id="rId18"/>
    <p:sldId id="270" r:id="rId19"/>
    <p:sldId id="271" r:id="rId20"/>
    <p:sldId id="272" r:id="rId21"/>
    <p:sldId id="260" r:id="rId22"/>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582"/>
  </p:normalViewPr>
  <p:slideViewPr>
    <p:cSldViewPr snapToGrid="0" snapToObjects="1">
      <p:cViewPr varScale="1">
        <p:scale>
          <a:sx n="88" d="100"/>
          <a:sy n="88" d="100"/>
        </p:scale>
        <p:origin x="184"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E2AB2-C524-614C-8B90-D4E8FE979A3B}" type="datetimeFigureOut">
              <a:rPr lang="en-RU" smtClean="0"/>
              <a:t>19.08.2021</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A1454-B935-F04E-B109-90B2F0E14B25}" type="slidenum">
              <a:rPr lang="en-RU" smtClean="0"/>
              <a:t>‹#›</a:t>
            </a:fld>
            <a:endParaRPr lang="en-RU"/>
          </a:p>
        </p:txBody>
      </p:sp>
    </p:spTree>
    <p:extLst>
      <p:ext uri="{BB962C8B-B14F-4D97-AF65-F5344CB8AC3E}">
        <p14:creationId xmlns:p14="http://schemas.microsoft.com/office/powerpoint/2010/main" val="3357125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RU" dirty="0"/>
          </a:p>
        </p:txBody>
      </p:sp>
      <p:sp>
        <p:nvSpPr>
          <p:cNvPr id="4" name="Slide Number Placeholder 3"/>
          <p:cNvSpPr>
            <a:spLocks noGrp="1"/>
          </p:cNvSpPr>
          <p:nvPr>
            <p:ph type="sldNum" sz="quarter" idx="5"/>
          </p:nvPr>
        </p:nvSpPr>
        <p:spPr/>
        <p:txBody>
          <a:bodyPr/>
          <a:lstStyle/>
          <a:p>
            <a:fld id="{9CEA1454-B935-F04E-B109-90B2F0E14B25}" type="slidenum">
              <a:rPr lang="en-RU" smtClean="0"/>
              <a:t>1</a:t>
            </a:fld>
            <a:endParaRPr lang="en-RU"/>
          </a:p>
        </p:txBody>
      </p:sp>
    </p:spTree>
    <p:extLst>
      <p:ext uri="{BB962C8B-B14F-4D97-AF65-F5344CB8AC3E}">
        <p14:creationId xmlns:p14="http://schemas.microsoft.com/office/powerpoint/2010/main" val="287585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94C0-0AB4-3D46-BF18-E61B77B2455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FB1353D1-A4E1-E848-86BB-53E14485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1884AD31-4A12-7F4A-A1F2-F251BAEB6A57}"/>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50A1D892-38BB-D247-AC5C-2251C8F24305}"/>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95302EB1-ECD4-4744-8A4F-BF7E37F1C941}"/>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6649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8B5E-BA30-1542-941E-F922368C57FF}"/>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BA57D5A6-ED1A-0049-9DD0-A2DAD90128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0BC2D77-F4E4-C546-9D50-34F7667146F8}"/>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0B3E51EF-16BF-0A4A-AE03-2B0A58863EE6}"/>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B84629A3-2F0A-BD44-A5AB-D376BC8EDA02}"/>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52240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F3157-EFB5-C143-937B-6B18A669E01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529AD3EB-49C4-424C-BB1C-8EEE562AFC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FEA4DB45-DF25-D646-A739-4E08DCBA8342}"/>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1DCDCA4D-2DF5-4F4C-A721-9C695F684813}"/>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8738FCCA-6422-5844-A812-DA763D7C05F2}"/>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323711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F401-437D-A344-96B8-592CAD14B83C}"/>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389B9691-210E-484A-A694-A5A702470D6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EC5C4B6D-06F4-B145-B26F-A634E76EFE5F}"/>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8436F039-2043-2C41-AC4B-680FF072B8AB}"/>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DF048AAE-8145-2C46-80B4-F85FF7E43145}"/>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297385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2A52-E4FC-CA4C-8286-E2BA86FB06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8F6D00D0-A5CE-F645-A163-4E58154D8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76FF17-CA92-D44A-9AE9-0F02249C111F}"/>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8F395C45-214D-1348-99D6-11EF1B526120}"/>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A694E47B-3E19-C741-8D8F-0D5BAA41C261}"/>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1652304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4FB7-A8E4-7B44-B8E4-D015EB30289E}"/>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21919E62-6246-854D-9B27-A0817C4E887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142CD1CD-A304-AC46-80AF-5FFC84B30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62DE3561-8C92-AB43-B9B8-F5BA20F269FB}"/>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6" name="Footer Placeholder 5">
            <a:extLst>
              <a:ext uri="{FF2B5EF4-FFF2-40B4-BE49-F238E27FC236}">
                <a16:creationId xmlns:a16="http://schemas.microsoft.com/office/drawing/2014/main" id="{7F49BA0A-8BEA-2C46-ABB7-8D18DEC134B4}"/>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06FFF0E2-BD7E-E247-ABC9-1FA7FA4AA58F}"/>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342478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7F-BA80-2E4E-AFD7-E3A16A86590F}"/>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F9B58AC0-DE94-514F-A423-BD0492AA2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8B02C4-202A-B143-949A-3675ACACF6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06B71833-9768-C141-86EF-42E2C3662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D0AAE3-286F-6C46-A6F1-C903D00B03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6482F2CE-F119-284E-B9F1-C3F89BC89556}"/>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8" name="Footer Placeholder 7">
            <a:extLst>
              <a:ext uri="{FF2B5EF4-FFF2-40B4-BE49-F238E27FC236}">
                <a16:creationId xmlns:a16="http://schemas.microsoft.com/office/drawing/2014/main" id="{F0F71152-88AF-A547-81D2-E1BD2082FA17}"/>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1ED13247-B7C8-4941-A2C9-E2AE9BECE750}"/>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182851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B801-845F-7840-9AC0-D576C0FFC54A}"/>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72445544-E25D-1C43-88F5-74C00D8AD773}"/>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4" name="Footer Placeholder 3">
            <a:extLst>
              <a:ext uri="{FF2B5EF4-FFF2-40B4-BE49-F238E27FC236}">
                <a16:creationId xmlns:a16="http://schemas.microsoft.com/office/drawing/2014/main" id="{B0D8C026-DC25-054E-A880-4AF1224D7B24}"/>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8CBFD1EB-FD70-1341-AE28-4D9B3122526A}"/>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100237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DB96C-BB4C-AB43-B88D-7CD8F66995E2}"/>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3" name="Footer Placeholder 2">
            <a:extLst>
              <a:ext uri="{FF2B5EF4-FFF2-40B4-BE49-F238E27FC236}">
                <a16:creationId xmlns:a16="http://schemas.microsoft.com/office/drawing/2014/main" id="{A6286CB0-91B7-9742-B9A1-EA17203E3163}"/>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AF2514B2-DE48-744C-AF00-8EE9615A018A}"/>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408105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2F49-88FB-DF47-84FB-70E2C32004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4F4DE1D8-331D-5B4B-A46E-658F017A7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3C383F65-11DE-1945-9174-EE6EAC49F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CDB4E9-6F99-D547-BA3D-D4AAA6634AA8}"/>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6" name="Footer Placeholder 5">
            <a:extLst>
              <a:ext uri="{FF2B5EF4-FFF2-40B4-BE49-F238E27FC236}">
                <a16:creationId xmlns:a16="http://schemas.microsoft.com/office/drawing/2014/main" id="{B5E7A449-63D6-154F-915C-568EDB4B40A8}"/>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380BF39F-E91A-0F40-994E-B751D9149557}"/>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325301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8670-3C78-2240-ABA6-8AF8E2CC3D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6BDE1E93-AA99-3E41-8899-08E15758DD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6A5B7A3E-9CCC-BE44-A13A-65961EF1A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E3278-AC30-3747-86E0-D19842F7ECB0}"/>
              </a:ext>
            </a:extLst>
          </p:cNvPr>
          <p:cNvSpPr>
            <a:spLocks noGrp="1"/>
          </p:cNvSpPr>
          <p:nvPr>
            <p:ph type="dt" sz="half" idx="10"/>
          </p:nvPr>
        </p:nvSpPr>
        <p:spPr/>
        <p:txBody>
          <a:bodyPr/>
          <a:lstStyle/>
          <a:p>
            <a:fld id="{C2A77E64-5232-7F4E-9560-18AE1C452AAE}" type="datetimeFigureOut">
              <a:rPr lang="en-RU" smtClean="0"/>
              <a:t>17.08.2021</a:t>
            </a:fld>
            <a:endParaRPr lang="en-RU"/>
          </a:p>
        </p:txBody>
      </p:sp>
      <p:sp>
        <p:nvSpPr>
          <p:cNvPr id="6" name="Footer Placeholder 5">
            <a:extLst>
              <a:ext uri="{FF2B5EF4-FFF2-40B4-BE49-F238E27FC236}">
                <a16:creationId xmlns:a16="http://schemas.microsoft.com/office/drawing/2014/main" id="{60847CC8-E82C-A244-935C-DEFA986DC948}"/>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7CE6A4DE-2350-004C-9A63-FD9349D232BE}"/>
              </a:ext>
            </a:extLst>
          </p:cNvPr>
          <p:cNvSpPr>
            <a:spLocks noGrp="1"/>
          </p:cNvSpPr>
          <p:nvPr>
            <p:ph type="sldNum" sz="quarter" idx="12"/>
          </p:nvPr>
        </p:nvSpPr>
        <p:spPr/>
        <p:txBody>
          <a:bodyPr/>
          <a:lstStyle/>
          <a:p>
            <a:fld id="{BFC3FB77-A1F1-A84A-9D11-A5FCFA20CFA3}" type="slidenum">
              <a:rPr lang="en-RU" smtClean="0"/>
              <a:t>‹#›</a:t>
            </a:fld>
            <a:endParaRPr lang="en-RU"/>
          </a:p>
        </p:txBody>
      </p:sp>
    </p:spTree>
    <p:extLst>
      <p:ext uri="{BB962C8B-B14F-4D97-AF65-F5344CB8AC3E}">
        <p14:creationId xmlns:p14="http://schemas.microsoft.com/office/powerpoint/2010/main" val="286588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04C5C6-BEFA-F74F-AF37-79D48E1C9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EDC74298-DE86-3C46-8814-0C0DC36961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C443EBF0-985B-7341-9F17-9EF3D82A03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77E64-5232-7F4E-9560-18AE1C452AAE}" type="datetimeFigureOut">
              <a:rPr lang="en-RU" smtClean="0"/>
              <a:t>17.08.2021</a:t>
            </a:fld>
            <a:endParaRPr lang="en-RU"/>
          </a:p>
        </p:txBody>
      </p:sp>
      <p:sp>
        <p:nvSpPr>
          <p:cNvPr id="5" name="Footer Placeholder 4">
            <a:extLst>
              <a:ext uri="{FF2B5EF4-FFF2-40B4-BE49-F238E27FC236}">
                <a16:creationId xmlns:a16="http://schemas.microsoft.com/office/drawing/2014/main" id="{B547769D-A702-CE40-9E36-D07EAF9A86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B67A8BFD-E94D-A846-99B6-1A155D6693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3FB77-A1F1-A84A-9D11-A5FCFA20CFA3}" type="slidenum">
              <a:rPr lang="en-RU" smtClean="0"/>
              <a:t>‹#›</a:t>
            </a:fld>
            <a:endParaRPr lang="en-RU"/>
          </a:p>
        </p:txBody>
      </p:sp>
    </p:spTree>
    <p:extLst>
      <p:ext uri="{BB962C8B-B14F-4D97-AF65-F5344CB8AC3E}">
        <p14:creationId xmlns:p14="http://schemas.microsoft.com/office/powerpoint/2010/main" val="2028324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1"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93A188-A7BD-F643-A123-5A24EF707F75}"/>
              </a:ext>
            </a:extLst>
          </p:cNvPr>
          <p:cNvSpPr txBox="1"/>
          <p:nvPr/>
        </p:nvSpPr>
        <p:spPr>
          <a:xfrm>
            <a:off x="1043631" y="873940"/>
            <a:ext cx="5052369"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Rules of the game:</a:t>
            </a:r>
          </a:p>
        </p:txBody>
      </p:sp>
      <p:sp>
        <p:nvSpPr>
          <p:cNvPr id="5" name="TextBox 4">
            <a:extLst>
              <a:ext uri="{FF2B5EF4-FFF2-40B4-BE49-F238E27FC236}">
                <a16:creationId xmlns:a16="http://schemas.microsoft.com/office/drawing/2014/main" id="{D97687CD-7708-1545-8A52-0576A74DFCC8}"/>
              </a:ext>
            </a:extLst>
          </p:cNvPr>
          <p:cNvSpPr txBox="1"/>
          <p:nvPr/>
        </p:nvSpPr>
        <p:spPr>
          <a:xfrm>
            <a:off x="838199" y="2524722"/>
            <a:ext cx="5474548" cy="345933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Every step of the game we receive 3 random pieces. </a:t>
            </a:r>
          </a:p>
          <a:p>
            <a:pPr marL="342900" indent="-228600">
              <a:lnSpc>
                <a:spcPct val="90000"/>
              </a:lnSpc>
              <a:spcAft>
                <a:spcPts val="600"/>
              </a:spcAft>
              <a:buFont typeface="Arial" panose="020B0604020202020204" pitchFamily="34" charset="0"/>
              <a:buChar char="•"/>
            </a:pPr>
            <a:r>
              <a:rPr lang="en-US" sz="2000" dirty="0"/>
              <a:t>We should place these pieces one by one (no matter in which order) on the board. Every successfully placed piece increases the score and the goal is to achieve the highest score. </a:t>
            </a:r>
          </a:p>
          <a:p>
            <a:pPr marL="342900" indent="-228600">
              <a:lnSpc>
                <a:spcPct val="90000"/>
              </a:lnSpc>
              <a:spcAft>
                <a:spcPts val="600"/>
              </a:spcAft>
              <a:buFont typeface="Arial" panose="020B0604020202020204" pitchFamily="34" charset="0"/>
              <a:buChar char="•"/>
            </a:pPr>
            <a:r>
              <a:rPr lang="en-US" sz="2000" dirty="0"/>
              <a:t>When the line or column is full, it disappears.  </a:t>
            </a:r>
          </a:p>
          <a:p>
            <a:pPr marL="342900" indent="-228600">
              <a:lnSpc>
                <a:spcPct val="90000"/>
              </a:lnSpc>
              <a:spcAft>
                <a:spcPts val="600"/>
              </a:spcAft>
              <a:buFont typeface="Arial" panose="020B0604020202020204" pitchFamily="34" charset="0"/>
              <a:buChar char="•"/>
            </a:pPr>
            <a:r>
              <a:rPr lang="en-US" sz="2000" dirty="0"/>
              <a:t>The game is over if you can’t place any of given pieces on the board (no free space). </a:t>
            </a:r>
          </a:p>
        </p:txBody>
      </p:sp>
      <p:sp>
        <p:nvSpPr>
          <p:cNvPr id="21" name="Rectangle 2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ubble chart&#10;&#10;Description automatically generated">
            <a:extLst>
              <a:ext uri="{FF2B5EF4-FFF2-40B4-BE49-F238E27FC236}">
                <a16:creationId xmlns:a16="http://schemas.microsoft.com/office/drawing/2014/main" id="{BCED6D6C-63CF-4D48-A52A-AEB6C094A29B}"/>
              </a:ext>
            </a:extLst>
          </p:cNvPr>
          <p:cNvPicPr>
            <a:picLocks noChangeAspect="1"/>
          </p:cNvPicPr>
          <p:nvPr/>
        </p:nvPicPr>
        <p:blipFill>
          <a:blip r:embed="rId3"/>
          <a:stretch>
            <a:fillRect/>
          </a:stretch>
        </p:blipFill>
        <p:spPr>
          <a:xfrm>
            <a:off x="7603182" y="901032"/>
            <a:ext cx="2877873" cy="5116220"/>
          </a:xfrm>
          <a:prstGeom prst="rect">
            <a:avLst/>
          </a:prstGeom>
        </p:spPr>
      </p:pic>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59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4773-B2C2-0840-A84E-05C9C5035CA5}"/>
              </a:ext>
            </a:extLst>
          </p:cNvPr>
          <p:cNvSpPr>
            <a:spLocks noGrp="1"/>
          </p:cNvSpPr>
          <p:nvPr>
            <p:ph type="title"/>
          </p:nvPr>
        </p:nvSpPr>
        <p:spPr/>
        <p:txBody>
          <a:bodyPr/>
          <a:lstStyle/>
          <a:p>
            <a:pPr algn="l" defTabSz="914400" rtl="1" eaLnBrk="1" latinLnBrk="0" hangingPunct="1">
              <a:lnSpc>
                <a:spcPct val="90000"/>
              </a:lnSpc>
              <a:spcBef>
                <a:spcPct val="0"/>
              </a:spcBef>
              <a:buNone/>
            </a:pPr>
            <a:r>
              <a:rPr lang="en-RU" dirty="0"/>
              <a:t>Greedy Best-First Search (triple)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2D1843-A1DC-0048-85AA-BCF2608A7FE9}"/>
                  </a:ext>
                </a:extLst>
              </p:cNvPr>
              <p:cNvSpPr>
                <a:spLocks noGrp="1"/>
              </p:cNvSpPr>
              <p:nvPr>
                <p:ph idx="1"/>
              </p:nvPr>
            </p:nvSpPr>
            <p:spPr>
              <a:xfrm>
                <a:off x="838199" y="1825625"/>
                <a:ext cx="10715171" cy="4351338"/>
              </a:xfrm>
            </p:spPr>
            <p:txBody>
              <a:bodyPr/>
              <a:lstStyle/>
              <a:p>
                <a:r>
                  <a:rPr lang="en-RU" dirty="0"/>
                  <a:t>A* evaluation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RU" dirty="0"/>
              </a:p>
              <a:p>
                <a:r>
                  <a:rPr lang="en-RU" dirty="0"/>
                  <a:t>Greedy Best-First Search evaluation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trike="sngStrike" smtClean="0">
                        <a:solidFill>
                          <a:srgbClr val="FF0000"/>
                        </a:solidFill>
                        <a:latin typeface="Cambria Math" panose="02040503050406030204" pitchFamily="18" charset="0"/>
                      </a:rPr>
                      <m:t>𝑔</m:t>
                    </m:r>
                    <m:d>
                      <m:dPr>
                        <m:ctrlPr>
                          <a:rPr lang="en-US" b="0" i="1" strike="sngStrike" smtClean="0">
                            <a:solidFill>
                              <a:srgbClr val="FF0000"/>
                            </a:solidFill>
                            <a:latin typeface="Cambria Math" panose="02040503050406030204" pitchFamily="18" charset="0"/>
                          </a:rPr>
                        </m:ctrlPr>
                      </m:dPr>
                      <m:e>
                        <m:r>
                          <a:rPr lang="en-US" b="0" i="1" strike="sngStrike" smtClean="0">
                            <a:solidFill>
                              <a:srgbClr val="FF0000"/>
                            </a:solidFill>
                            <a:latin typeface="Cambria Math" panose="02040503050406030204" pitchFamily="18" charset="0"/>
                          </a:rPr>
                          <m:t>𝑥</m:t>
                        </m:r>
                      </m:e>
                    </m:d>
                    <m:r>
                      <a:rPr lang="en-US" b="0" i="1" strike="sngStrike" smtClean="0">
                        <a:solidFill>
                          <a:srgbClr val="FF0000"/>
                        </a:solidFill>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RU" dirty="0"/>
              </a:p>
              <a:p>
                <a:r>
                  <a:rPr lang="en-RU" dirty="0"/>
                  <a:t>Considers all information about given pieces</a:t>
                </a:r>
              </a:p>
              <a:p>
                <a:endParaRPr lang="en-RU" dirty="0"/>
              </a:p>
            </p:txBody>
          </p:sp>
        </mc:Choice>
        <mc:Fallback>
          <p:sp>
            <p:nvSpPr>
              <p:cNvPr id="3" name="Content Placeholder 2">
                <a:extLst>
                  <a:ext uri="{FF2B5EF4-FFF2-40B4-BE49-F238E27FC236}">
                    <a16:creationId xmlns:a16="http://schemas.microsoft.com/office/drawing/2014/main" id="{7C2D1843-A1DC-0048-85AA-BCF2608A7FE9}"/>
                  </a:ext>
                </a:extLst>
              </p:cNvPr>
              <p:cNvSpPr>
                <a:spLocks noGrp="1" noRot="1" noChangeAspect="1" noMove="1" noResize="1" noEditPoints="1" noAdjustHandles="1" noChangeArrowheads="1" noChangeShapeType="1" noTextEdit="1"/>
              </p:cNvSpPr>
              <p:nvPr>
                <p:ph idx="1"/>
              </p:nvPr>
            </p:nvSpPr>
            <p:spPr>
              <a:xfrm>
                <a:off x="838199" y="1825625"/>
                <a:ext cx="10715171" cy="4351338"/>
              </a:xfrm>
              <a:blipFill>
                <a:blip r:embed="rId2"/>
                <a:stretch>
                  <a:fillRect l="-947" t="-2326"/>
                </a:stretch>
              </a:blipFill>
            </p:spPr>
            <p:txBody>
              <a:bodyPr/>
              <a:lstStyle/>
              <a:p>
                <a:r>
                  <a:rPr lang="en-RU">
                    <a:noFill/>
                  </a:rPr>
                  <a:t> </a:t>
                </a:r>
              </a:p>
            </p:txBody>
          </p:sp>
        </mc:Fallback>
      </mc:AlternateContent>
      <p:pic>
        <p:nvPicPr>
          <p:cNvPr id="4" name="Picture 3" descr="Chart, bubble chart&#10;&#10;Description automatically generated">
            <a:extLst>
              <a:ext uri="{FF2B5EF4-FFF2-40B4-BE49-F238E27FC236}">
                <a16:creationId xmlns:a16="http://schemas.microsoft.com/office/drawing/2014/main" id="{3066E547-F2E6-1648-A007-B504B180D6AE}"/>
              </a:ext>
            </a:extLst>
          </p:cNvPr>
          <p:cNvPicPr>
            <a:picLocks noChangeAspect="1"/>
          </p:cNvPicPr>
          <p:nvPr/>
        </p:nvPicPr>
        <p:blipFill>
          <a:blip r:embed="rId3"/>
          <a:stretch>
            <a:fillRect/>
          </a:stretch>
        </p:blipFill>
        <p:spPr>
          <a:xfrm>
            <a:off x="2816114" y="3429000"/>
            <a:ext cx="1842126" cy="3274892"/>
          </a:xfrm>
          <a:prstGeom prst="rect">
            <a:avLst/>
          </a:prstGeom>
        </p:spPr>
      </p:pic>
      <p:pic>
        <p:nvPicPr>
          <p:cNvPr id="6" name="Picture 5">
            <a:extLst>
              <a:ext uri="{FF2B5EF4-FFF2-40B4-BE49-F238E27FC236}">
                <a16:creationId xmlns:a16="http://schemas.microsoft.com/office/drawing/2014/main" id="{18BAF5BA-1C0D-FD4D-8B2C-ABB0CB62D1FE}"/>
              </a:ext>
            </a:extLst>
          </p:cNvPr>
          <p:cNvPicPr>
            <a:picLocks noChangeAspect="1"/>
          </p:cNvPicPr>
          <p:nvPr/>
        </p:nvPicPr>
        <p:blipFill>
          <a:blip r:embed="rId4"/>
          <a:stretch>
            <a:fillRect/>
          </a:stretch>
        </p:blipFill>
        <p:spPr>
          <a:xfrm>
            <a:off x="4959942" y="5445702"/>
            <a:ext cx="2272116" cy="1258190"/>
          </a:xfrm>
          <a:prstGeom prst="rect">
            <a:avLst/>
          </a:prstGeom>
        </p:spPr>
      </p:pic>
      <p:pic>
        <p:nvPicPr>
          <p:cNvPr id="9" name="Picture 8" descr="Chart, bubble chart&#10;&#10;Description automatically generated">
            <a:extLst>
              <a:ext uri="{FF2B5EF4-FFF2-40B4-BE49-F238E27FC236}">
                <a16:creationId xmlns:a16="http://schemas.microsoft.com/office/drawing/2014/main" id="{7C069FFB-5619-D04B-8B45-35763BEA1D25}"/>
              </a:ext>
            </a:extLst>
          </p:cNvPr>
          <p:cNvPicPr>
            <a:picLocks noChangeAspect="1"/>
          </p:cNvPicPr>
          <p:nvPr/>
        </p:nvPicPr>
        <p:blipFill>
          <a:blip r:embed="rId5"/>
          <a:stretch>
            <a:fillRect/>
          </a:stretch>
        </p:blipFill>
        <p:spPr>
          <a:xfrm>
            <a:off x="7769368" y="3581472"/>
            <a:ext cx="1842126" cy="3276528"/>
          </a:xfrm>
          <a:prstGeom prst="rect">
            <a:avLst/>
          </a:prstGeom>
        </p:spPr>
      </p:pic>
      <p:sp>
        <p:nvSpPr>
          <p:cNvPr id="10" name="Rectangle 9">
            <a:extLst>
              <a:ext uri="{FF2B5EF4-FFF2-40B4-BE49-F238E27FC236}">
                <a16:creationId xmlns:a16="http://schemas.microsoft.com/office/drawing/2014/main" id="{54868773-6113-6D43-A21D-8C4147D59773}"/>
              </a:ext>
            </a:extLst>
          </p:cNvPr>
          <p:cNvSpPr/>
          <p:nvPr/>
        </p:nvSpPr>
        <p:spPr>
          <a:xfrm>
            <a:off x="3099440" y="6063551"/>
            <a:ext cx="1364404" cy="537970"/>
          </a:xfrm>
          <a:prstGeom prst="rect">
            <a:avLst/>
          </a:prstGeom>
          <a:noFill/>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Tree>
    <p:extLst>
      <p:ext uri="{BB962C8B-B14F-4D97-AF65-F5344CB8AC3E}">
        <p14:creationId xmlns:p14="http://schemas.microsoft.com/office/powerpoint/2010/main" val="3692219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descr="Zero-Sum and Other Statistical Games | We Are WorldQuant">
            <a:extLst>
              <a:ext uri="{FF2B5EF4-FFF2-40B4-BE49-F238E27FC236}">
                <a16:creationId xmlns:a16="http://schemas.microsoft.com/office/drawing/2014/main" id="{B384554C-F323-1D47-A110-515F0BA64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0"/>
            <a:ext cx="117998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A5F8FC-F640-D644-9728-6F49B487F32E}"/>
              </a:ext>
            </a:extLst>
          </p:cNvPr>
          <p:cNvSpPr/>
          <p:nvPr/>
        </p:nvSpPr>
        <p:spPr>
          <a:xfrm>
            <a:off x="3698908" y="5759565"/>
            <a:ext cx="4792595" cy="769441"/>
          </a:xfrm>
          <a:prstGeom prst="rect">
            <a:avLst/>
          </a:prstGeom>
          <a:noFill/>
          <a:ln>
            <a:noFill/>
          </a:ln>
        </p:spPr>
        <p:txBody>
          <a:bodyPr wrap="none" lIns="91440" tIns="45720" rIns="91440" bIns="45720">
            <a:spAutoFit/>
          </a:bodyPr>
          <a:lstStyle/>
          <a:p>
            <a:pPr algn="ctr"/>
            <a:r>
              <a:rPr lang="en-GB" sz="4400" b="1" dirty="0">
                <a:ln w="10160">
                  <a:solidFill>
                    <a:schemeClr val="tx1"/>
                  </a:solidFill>
                  <a:prstDash val="solid"/>
                </a:ln>
                <a:solidFill>
                  <a:srgbClr val="FFFFFF"/>
                </a:solidFill>
                <a:effectLst>
                  <a:outerShdw blurRad="38100" dist="22860" dir="5400000" algn="tl" rotWithShape="0">
                    <a:srgbClr val="000000">
                      <a:alpha val="30000"/>
                    </a:srgbClr>
                  </a:outerShdw>
                </a:effectLst>
              </a:rPr>
              <a:t>A ZERO-SUM GAME</a:t>
            </a:r>
          </a:p>
        </p:txBody>
      </p:sp>
    </p:spTree>
    <p:extLst>
      <p:ext uri="{BB962C8B-B14F-4D97-AF65-F5344CB8AC3E}">
        <p14:creationId xmlns:p14="http://schemas.microsoft.com/office/powerpoint/2010/main" val="59401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9A6D-D5FF-884B-A11E-E40ECCDE453D}"/>
              </a:ext>
            </a:extLst>
          </p:cNvPr>
          <p:cNvSpPr>
            <a:spLocks noGrp="1"/>
          </p:cNvSpPr>
          <p:nvPr>
            <p:ph type="title"/>
          </p:nvPr>
        </p:nvSpPr>
        <p:spPr/>
        <p:txBody>
          <a:bodyPr/>
          <a:lstStyle/>
          <a:p>
            <a:r>
              <a:rPr lang="en-RU"/>
              <a:t>Alpha Betta pruning</a:t>
            </a:r>
            <a:endParaRPr lang="en-RU" dirty="0"/>
          </a:p>
        </p:txBody>
      </p:sp>
      <p:pic>
        <p:nvPicPr>
          <p:cNvPr id="4" name="Picture 2">
            <a:extLst>
              <a:ext uri="{FF2B5EF4-FFF2-40B4-BE49-F238E27FC236}">
                <a16:creationId xmlns:a16="http://schemas.microsoft.com/office/drawing/2014/main" id="{2381C520-509B-F348-AC32-6333F9439C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193" y="1690688"/>
            <a:ext cx="9937613" cy="503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57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4F38-6A11-514A-A2A5-33C10124EDEA}"/>
              </a:ext>
            </a:extLst>
          </p:cNvPr>
          <p:cNvSpPr>
            <a:spLocks noGrp="1"/>
          </p:cNvSpPr>
          <p:nvPr>
            <p:ph type="title"/>
          </p:nvPr>
        </p:nvSpPr>
        <p:spPr/>
        <p:txBody>
          <a:bodyPr/>
          <a:lstStyle/>
          <a:p>
            <a:r>
              <a:rPr lang="en-RU" dirty="0"/>
              <a:t>Expectimax</a:t>
            </a:r>
          </a:p>
        </p:txBody>
      </p:sp>
      <p:pic>
        <p:nvPicPr>
          <p:cNvPr id="10242" name="Picture 2" descr="Expectimax">
            <a:extLst>
              <a:ext uri="{FF2B5EF4-FFF2-40B4-BE49-F238E27FC236}">
                <a16:creationId xmlns:a16="http://schemas.microsoft.com/office/drawing/2014/main" id="{56A0B3D5-BD8A-FC42-966A-079CA8863F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8497" y="2252892"/>
            <a:ext cx="7255005" cy="406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E367-D5FE-404E-9F2F-4B189AC741DA}"/>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1439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12D69-A9AE-1C41-B4CD-C20CA978E3DC}"/>
              </a:ext>
            </a:extLst>
          </p:cNvPr>
          <p:cNvPicPr>
            <a:picLocks noChangeAspect="1"/>
          </p:cNvPicPr>
          <p:nvPr/>
        </p:nvPicPr>
        <p:blipFill>
          <a:blip r:embed="rId2"/>
          <a:stretch>
            <a:fillRect/>
          </a:stretch>
        </p:blipFill>
        <p:spPr>
          <a:xfrm>
            <a:off x="1033346" y="0"/>
            <a:ext cx="9144000" cy="6858000"/>
          </a:xfrm>
          <a:prstGeom prst="rect">
            <a:avLst/>
          </a:prstGeom>
        </p:spPr>
      </p:pic>
    </p:spTree>
    <p:extLst>
      <p:ext uri="{BB962C8B-B14F-4D97-AF65-F5344CB8AC3E}">
        <p14:creationId xmlns:p14="http://schemas.microsoft.com/office/powerpoint/2010/main" val="2053432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B5283E6E-63FD-4843-B21D-0FF184AE771A}"/>
              </a:ext>
            </a:extLst>
          </p:cNvPr>
          <p:cNvPicPr>
            <a:picLocks noGrp="1" noChangeAspect="1"/>
          </p:cNvPicPr>
          <p:nvPr>
            <p:ph idx="1"/>
          </p:nvPr>
        </p:nvPicPr>
        <p:blipFill>
          <a:blip r:embed="rId2"/>
          <a:stretch>
            <a:fillRect/>
          </a:stretch>
        </p:blipFill>
        <p:spPr>
          <a:xfrm>
            <a:off x="751076" y="0"/>
            <a:ext cx="9144001" cy="6858000"/>
          </a:xfrm>
        </p:spPr>
      </p:pic>
    </p:spTree>
    <p:extLst>
      <p:ext uri="{BB962C8B-B14F-4D97-AF65-F5344CB8AC3E}">
        <p14:creationId xmlns:p14="http://schemas.microsoft.com/office/powerpoint/2010/main" val="2918950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E13A9215-00F2-7F44-A2AB-CDA2DD11B8FA}"/>
              </a:ext>
            </a:extLst>
          </p:cNvPr>
          <p:cNvPicPr>
            <a:picLocks noChangeAspect="1"/>
          </p:cNvPicPr>
          <p:nvPr/>
        </p:nvPicPr>
        <p:blipFill>
          <a:blip r:embed="rId2"/>
          <a:stretch>
            <a:fillRect/>
          </a:stretch>
        </p:blipFill>
        <p:spPr>
          <a:xfrm>
            <a:off x="881517" y="0"/>
            <a:ext cx="9153525" cy="6865144"/>
          </a:xfrm>
          <a:prstGeom prst="rect">
            <a:avLst/>
          </a:prstGeom>
        </p:spPr>
      </p:pic>
    </p:spTree>
    <p:extLst>
      <p:ext uri="{BB962C8B-B14F-4D97-AF65-F5344CB8AC3E}">
        <p14:creationId xmlns:p14="http://schemas.microsoft.com/office/powerpoint/2010/main" val="58847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AA51-9093-0F4A-B307-2AC616C29061}"/>
              </a:ext>
            </a:extLst>
          </p:cNvPr>
          <p:cNvSpPr>
            <a:spLocks noGrp="1"/>
          </p:cNvSpPr>
          <p:nvPr>
            <p:ph type="title"/>
          </p:nvPr>
        </p:nvSpPr>
        <p:spPr/>
        <p:txBody>
          <a:bodyPr/>
          <a:lstStyle/>
          <a:p>
            <a:r>
              <a:rPr lang="en-RU" dirty="0"/>
              <a:t>1 S</a:t>
            </a:r>
            <a:r>
              <a:rPr lang="en-GB" dirty="0"/>
              <a:t>l</a:t>
            </a:r>
            <a:r>
              <a:rPr lang="en-RU" dirty="0"/>
              <a:t>ide for alpha-betta and expectimax score</a:t>
            </a:r>
          </a:p>
        </p:txBody>
      </p:sp>
      <p:sp>
        <p:nvSpPr>
          <p:cNvPr id="3" name="Content Placeholder 2">
            <a:extLst>
              <a:ext uri="{FF2B5EF4-FFF2-40B4-BE49-F238E27FC236}">
                <a16:creationId xmlns:a16="http://schemas.microsoft.com/office/drawing/2014/main" id="{5B37BE4B-D3C5-E845-872F-0FF762F083DA}"/>
              </a:ext>
            </a:extLst>
          </p:cNvPr>
          <p:cNvSpPr>
            <a:spLocks noGrp="1"/>
          </p:cNvSpPr>
          <p:nvPr>
            <p:ph idx="1"/>
          </p:nvPr>
        </p:nvSpPr>
        <p:spPr/>
        <p:txBody>
          <a:bodyPr/>
          <a:lstStyle/>
          <a:p>
            <a:endParaRPr lang="en-RU"/>
          </a:p>
        </p:txBody>
      </p:sp>
    </p:spTree>
    <p:extLst>
      <p:ext uri="{BB962C8B-B14F-4D97-AF65-F5344CB8AC3E}">
        <p14:creationId xmlns:p14="http://schemas.microsoft.com/office/powerpoint/2010/main" val="328804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AA51-9093-0F4A-B307-2AC616C29061}"/>
              </a:ext>
            </a:extLst>
          </p:cNvPr>
          <p:cNvSpPr>
            <a:spLocks noGrp="1"/>
          </p:cNvSpPr>
          <p:nvPr>
            <p:ph type="title"/>
          </p:nvPr>
        </p:nvSpPr>
        <p:spPr/>
        <p:txBody>
          <a:bodyPr/>
          <a:lstStyle/>
          <a:p>
            <a:r>
              <a:rPr lang="en-RU" dirty="0"/>
              <a:t>2 S</a:t>
            </a:r>
            <a:r>
              <a:rPr lang="en-GB" dirty="0"/>
              <a:t>l</a:t>
            </a:r>
            <a:r>
              <a:rPr lang="en-RU" dirty="0"/>
              <a:t>ide for alpha-betta and expectimax score</a:t>
            </a:r>
          </a:p>
        </p:txBody>
      </p:sp>
      <p:sp>
        <p:nvSpPr>
          <p:cNvPr id="3" name="Content Placeholder 2">
            <a:extLst>
              <a:ext uri="{FF2B5EF4-FFF2-40B4-BE49-F238E27FC236}">
                <a16:creationId xmlns:a16="http://schemas.microsoft.com/office/drawing/2014/main" id="{5B37BE4B-D3C5-E845-872F-0FF762F083DA}"/>
              </a:ext>
            </a:extLst>
          </p:cNvPr>
          <p:cNvSpPr>
            <a:spLocks noGrp="1"/>
          </p:cNvSpPr>
          <p:nvPr>
            <p:ph idx="1"/>
          </p:nvPr>
        </p:nvSpPr>
        <p:spPr/>
        <p:txBody>
          <a:bodyPr/>
          <a:lstStyle/>
          <a:p>
            <a:endParaRPr lang="en-RU"/>
          </a:p>
        </p:txBody>
      </p:sp>
    </p:spTree>
    <p:extLst>
      <p:ext uri="{BB962C8B-B14F-4D97-AF65-F5344CB8AC3E}">
        <p14:creationId xmlns:p14="http://schemas.microsoft.com/office/powerpoint/2010/main" val="186028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Как мотивировать работников элеватора — Elevatorist.com">
            <a:extLst>
              <a:ext uri="{FF2B5EF4-FFF2-40B4-BE49-F238E27FC236}">
                <a16:creationId xmlns:a16="http://schemas.microsoft.com/office/drawing/2014/main" id="{7157A61A-BEC2-A94D-8987-B930032A4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37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9E73-A20E-CC41-824A-7D23D38860B2}"/>
              </a:ext>
            </a:extLst>
          </p:cNvPr>
          <p:cNvSpPr>
            <a:spLocks noGrp="1"/>
          </p:cNvSpPr>
          <p:nvPr>
            <p:ph type="title"/>
          </p:nvPr>
        </p:nvSpPr>
        <p:spPr/>
        <p:txBody>
          <a:bodyPr/>
          <a:lstStyle/>
          <a:p>
            <a:r>
              <a:rPr lang="en-RU" dirty="0"/>
              <a:t>Time perfomance graph (for all methods)</a:t>
            </a:r>
          </a:p>
        </p:txBody>
      </p:sp>
      <p:sp>
        <p:nvSpPr>
          <p:cNvPr id="3" name="Content Placeholder 2">
            <a:extLst>
              <a:ext uri="{FF2B5EF4-FFF2-40B4-BE49-F238E27FC236}">
                <a16:creationId xmlns:a16="http://schemas.microsoft.com/office/drawing/2014/main" id="{592AFFC2-8249-384D-AEF2-84A13D2157B9}"/>
              </a:ext>
            </a:extLst>
          </p:cNvPr>
          <p:cNvSpPr>
            <a:spLocks noGrp="1"/>
          </p:cNvSpPr>
          <p:nvPr>
            <p:ph idx="1"/>
          </p:nvPr>
        </p:nvSpPr>
        <p:spPr/>
        <p:txBody>
          <a:bodyPr/>
          <a:lstStyle/>
          <a:p>
            <a:endParaRPr lang="en-RU"/>
          </a:p>
        </p:txBody>
      </p:sp>
    </p:spTree>
    <p:extLst>
      <p:ext uri="{BB962C8B-B14F-4D97-AF65-F5344CB8AC3E}">
        <p14:creationId xmlns:p14="http://schemas.microsoft.com/office/powerpoint/2010/main" val="3701530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06EE95-F868-454E-AE76-60B09E74C8DC}"/>
              </a:ext>
            </a:extLst>
          </p:cNvPr>
          <p:cNvPicPr>
            <a:picLocks noChangeAspect="1"/>
          </p:cNvPicPr>
          <p:nvPr/>
        </p:nvPicPr>
        <p:blipFill>
          <a:blip r:embed="rId2"/>
          <a:stretch>
            <a:fillRect/>
          </a:stretch>
        </p:blipFill>
        <p:spPr>
          <a:xfrm>
            <a:off x="0" y="423530"/>
            <a:ext cx="12192000" cy="6010940"/>
          </a:xfrm>
          <a:prstGeom prst="rect">
            <a:avLst/>
          </a:prstGeom>
        </p:spPr>
      </p:pic>
      <p:sp>
        <p:nvSpPr>
          <p:cNvPr id="5" name="Rectangle 4">
            <a:extLst>
              <a:ext uri="{FF2B5EF4-FFF2-40B4-BE49-F238E27FC236}">
                <a16:creationId xmlns:a16="http://schemas.microsoft.com/office/drawing/2014/main" id="{18738515-F77A-EA47-A6BC-248403E65B38}"/>
              </a:ext>
            </a:extLst>
          </p:cNvPr>
          <p:cNvSpPr/>
          <p:nvPr/>
        </p:nvSpPr>
        <p:spPr>
          <a:xfrm>
            <a:off x="10500861" y="4504646"/>
            <a:ext cx="585787" cy="1843087"/>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
        <p:nvSpPr>
          <p:cNvPr id="6" name="Down Arrow 5">
            <a:extLst>
              <a:ext uri="{FF2B5EF4-FFF2-40B4-BE49-F238E27FC236}">
                <a16:creationId xmlns:a16="http://schemas.microsoft.com/office/drawing/2014/main" id="{A8D9F2B2-B9EB-B34A-9AAE-E4793C9EB663}"/>
              </a:ext>
            </a:extLst>
          </p:cNvPr>
          <p:cNvSpPr/>
          <p:nvPr/>
        </p:nvSpPr>
        <p:spPr>
          <a:xfrm>
            <a:off x="9987304" y="651554"/>
            <a:ext cx="1612900" cy="3403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16340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Use Heuristic Evaluations to Improve Product Designs | by Matt Rae |  Thinking Design | Medium">
            <a:extLst>
              <a:ext uri="{FF2B5EF4-FFF2-40B4-BE49-F238E27FC236}">
                <a16:creationId xmlns:a16="http://schemas.microsoft.com/office/drawing/2014/main" id="{DD9871D7-2D1F-8B45-9E1D-8709C6492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0"/>
            <a:ext cx="10977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61C78C-4811-7349-9988-991D6FBEACCC}"/>
              </a:ext>
            </a:extLst>
          </p:cNvPr>
          <p:cNvSpPr/>
          <p:nvPr/>
        </p:nvSpPr>
        <p:spPr>
          <a:xfrm>
            <a:off x="4666288" y="1216593"/>
            <a:ext cx="2857834" cy="769441"/>
          </a:xfrm>
          <a:prstGeom prst="rect">
            <a:avLst/>
          </a:prstGeom>
          <a:noFill/>
        </p:spPr>
        <p:txBody>
          <a:bodyPr wrap="none" lIns="91440" tIns="45720" rIns="91440" bIns="45720">
            <a:spAutoFit/>
          </a:bodyPr>
          <a:lstStyle/>
          <a:p>
            <a:pPr algn="ctr"/>
            <a:r>
              <a:rPr lang="en-GB" sz="4400" dirty="0">
                <a:ln w="0"/>
                <a:solidFill>
                  <a:schemeClr val="accent1"/>
                </a:solidFill>
                <a:effectLst>
                  <a:outerShdw blurRad="38100" dist="25400" dir="5400000" algn="ctr" rotWithShape="0">
                    <a:srgbClr val="6E747A">
                      <a:alpha val="43000"/>
                    </a:srgbClr>
                  </a:outerShdw>
                </a:effectLst>
              </a:rPr>
              <a:t>HEURISTICS</a:t>
            </a:r>
            <a:endParaRPr lang="en-GB"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6508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826B2F-DF5E-C849-B499-B20D7E98FDB3}"/>
              </a:ext>
            </a:extLst>
          </p:cNvPr>
          <p:cNvPicPr>
            <a:picLocks noChangeAspect="1"/>
          </p:cNvPicPr>
          <p:nvPr/>
        </p:nvPicPr>
        <p:blipFill>
          <a:blip r:embed="rId2"/>
          <a:stretch>
            <a:fillRect/>
          </a:stretch>
        </p:blipFill>
        <p:spPr>
          <a:xfrm>
            <a:off x="3458307" y="0"/>
            <a:ext cx="5275385" cy="6858000"/>
          </a:xfrm>
          <a:prstGeom prst="rect">
            <a:avLst/>
          </a:prstGeom>
        </p:spPr>
      </p:pic>
      <p:sp>
        <p:nvSpPr>
          <p:cNvPr id="7" name="Down Arrow 6">
            <a:extLst>
              <a:ext uri="{FF2B5EF4-FFF2-40B4-BE49-F238E27FC236}">
                <a16:creationId xmlns:a16="http://schemas.microsoft.com/office/drawing/2014/main" id="{EC70EC23-35FF-0549-8CE6-B3DA4FD82C78}"/>
              </a:ext>
            </a:extLst>
          </p:cNvPr>
          <p:cNvSpPr/>
          <p:nvPr/>
        </p:nvSpPr>
        <p:spPr>
          <a:xfrm rot="7464956">
            <a:off x="8045704" y="1294428"/>
            <a:ext cx="369050" cy="13845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solidFill>
                <a:srgbClr val="FF0000"/>
              </a:solidFill>
            </a:endParaRPr>
          </a:p>
        </p:txBody>
      </p:sp>
    </p:spTree>
    <p:extLst>
      <p:ext uri="{BB962C8B-B14F-4D97-AF65-F5344CB8AC3E}">
        <p14:creationId xmlns:p14="http://schemas.microsoft.com/office/powerpoint/2010/main" val="146863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171A7-4F2C-5247-8638-CA64DA3F14DD}"/>
              </a:ext>
            </a:extLst>
          </p:cNvPr>
          <p:cNvPicPr>
            <a:picLocks noChangeAspect="1"/>
          </p:cNvPicPr>
          <p:nvPr/>
        </p:nvPicPr>
        <p:blipFill>
          <a:blip r:embed="rId2"/>
          <a:stretch>
            <a:fillRect/>
          </a:stretch>
        </p:blipFill>
        <p:spPr>
          <a:xfrm>
            <a:off x="6894" y="0"/>
            <a:ext cx="5290960" cy="6858000"/>
          </a:xfrm>
          <a:prstGeom prst="rect">
            <a:avLst/>
          </a:prstGeom>
        </p:spPr>
      </p:pic>
      <p:pic>
        <p:nvPicPr>
          <p:cNvPr id="3" name="Picture 2">
            <a:extLst>
              <a:ext uri="{FF2B5EF4-FFF2-40B4-BE49-F238E27FC236}">
                <a16:creationId xmlns:a16="http://schemas.microsoft.com/office/drawing/2014/main" id="{BB947F03-78B1-1A45-99AB-66BD31114610}"/>
              </a:ext>
            </a:extLst>
          </p:cNvPr>
          <p:cNvPicPr>
            <a:picLocks noChangeAspect="1"/>
          </p:cNvPicPr>
          <p:nvPr/>
        </p:nvPicPr>
        <p:blipFill>
          <a:blip r:embed="rId3"/>
          <a:stretch>
            <a:fillRect/>
          </a:stretch>
        </p:blipFill>
        <p:spPr>
          <a:xfrm>
            <a:off x="6894148" y="0"/>
            <a:ext cx="5282872" cy="6858000"/>
          </a:xfrm>
          <a:prstGeom prst="rect">
            <a:avLst/>
          </a:prstGeom>
        </p:spPr>
      </p:pic>
      <p:sp>
        <p:nvSpPr>
          <p:cNvPr id="6" name="Rectangle 5">
            <a:extLst>
              <a:ext uri="{FF2B5EF4-FFF2-40B4-BE49-F238E27FC236}">
                <a16:creationId xmlns:a16="http://schemas.microsoft.com/office/drawing/2014/main" id="{05FE961D-28D2-A848-A7F7-E5F03C090104}"/>
              </a:ext>
            </a:extLst>
          </p:cNvPr>
          <p:cNvSpPr/>
          <p:nvPr/>
        </p:nvSpPr>
        <p:spPr>
          <a:xfrm>
            <a:off x="2198690" y="890589"/>
            <a:ext cx="907368" cy="440712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
        <p:nvSpPr>
          <p:cNvPr id="8" name="Rectangle 7">
            <a:extLst>
              <a:ext uri="{FF2B5EF4-FFF2-40B4-BE49-F238E27FC236}">
                <a16:creationId xmlns:a16="http://schemas.microsoft.com/office/drawing/2014/main" id="{D5AD8AD2-E44E-2542-95A5-390EBB080A97}"/>
              </a:ext>
            </a:extLst>
          </p:cNvPr>
          <p:cNvSpPr/>
          <p:nvPr/>
        </p:nvSpPr>
        <p:spPr>
          <a:xfrm>
            <a:off x="8171016" y="890588"/>
            <a:ext cx="493711" cy="4407125"/>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pic>
        <p:nvPicPr>
          <p:cNvPr id="12" name="Graphic 11" descr="Thumbs up sign with solid fill">
            <a:extLst>
              <a:ext uri="{FF2B5EF4-FFF2-40B4-BE49-F238E27FC236}">
                <a16:creationId xmlns:a16="http://schemas.microsoft.com/office/drawing/2014/main" id="{4433E62B-DEC4-564D-8825-9E6DEC0DF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13" name="Graphic 12" descr="Thumbs up sign with solid fill">
            <a:extLst>
              <a:ext uri="{FF2B5EF4-FFF2-40B4-BE49-F238E27FC236}">
                <a16:creationId xmlns:a16="http://schemas.microsoft.com/office/drawing/2014/main" id="{D2F6F3EB-822B-7C4F-A7B1-5B8B84AF6C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15" name="TextBox 14">
            <a:extLst>
              <a:ext uri="{FF2B5EF4-FFF2-40B4-BE49-F238E27FC236}">
                <a16:creationId xmlns:a16="http://schemas.microsoft.com/office/drawing/2014/main" id="{7875F700-AD1F-934A-8CA8-02FF7E0F1635}"/>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spTree>
    <p:extLst>
      <p:ext uri="{BB962C8B-B14F-4D97-AF65-F5344CB8AC3E}">
        <p14:creationId xmlns:p14="http://schemas.microsoft.com/office/powerpoint/2010/main" val="183178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DE6CC-0FE9-4546-8403-BAB984CF4E86}"/>
              </a:ext>
            </a:extLst>
          </p:cNvPr>
          <p:cNvPicPr>
            <a:picLocks noChangeAspect="1"/>
          </p:cNvPicPr>
          <p:nvPr/>
        </p:nvPicPr>
        <p:blipFill>
          <a:blip r:embed="rId2"/>
          <a:stretch>
            <a:fillRect/>
          </a:stretch>
        </p:blipFill>
        <p:spPr>
          <a:xfrm>
            <a:off x="0" y="0"/>
            <a:ext cx="5284177" cy="6858000"/>
          </a:xfrm>
          <a:prstGeom prst="rect">
            <a:avLst/>
          </a:prstGeom>
        </p:spPr>
      </p:pic>
      <p:pic>
        <p:nvPicPr>
          <p:cNvPr id="5" name="Picture 4">
            <a:extLst>
              <a:ext uri="{FF2B5EF4-FFF2-40B4-BE49-F238E27FC236}">
                <a16:creationId xmlns:a16="http://schemas.microsoft.com/office/drawing/2014/main" id="{BF8531B8-3779-684A-A514-09A130AB2453}"/>
              </a:ext>
            </a:extLst>
          </p:cNvPr>
          <p:cNvPicPr>
            <a:picLocks noChangeAspect="1"/>
          </p:cNvPicPr>
          <p:nvPr/>
        </p:nvPicPr>
        <p:blipFill>
          <a:blip r:embed="rId3"/>
          <a:stretch>
            <a:fillRect/>
          </a:stretch>
        </p:blipFill>
        <p:spPr>
          <a:xfrm>
            <a:off x="6922339" y="0"/>
            <a:ext cx="5268630" cy="6858000"/>
          </a:xfrm>
          <a:prstGeom prst="rect">
            <a:avLst/>
          </a:prstGeom>
        </p:spPr>
      </p:pic>
      <p:cxnSp>
        <p:nvCxnSpPr>
          <p:cNvPr id="7" name="Straight Connector 6">
            <a:extLst>
              <a:ext uri="{FF2B5EF4-FFF2-40B4-BE49-F238E27FC236}">
                <a16:creationId xmlns:a16="http://schemas.microsoft.com/office/drawing/2014/main" id="{D8A6A9B2-AF00-4747-B6FC-F226175B97EF}"/>
              </a:ext>
            </a:extLst>
          </p:cNvPr>
          <p:cNvCxnSpPr/>
          <p:nvPr/>
        </p:nvCxnSpPr>
        <p:spPr>
          <a:xfrm>
            <a:off x="4397829" y="2670629"/>
            <a:ext cx="0" cy="130628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A58E13-B20A-084A-9532-0A4ECAE60BC1}"/>
              </a:ext>
            </a:extLst>
          </p:cNvPr>
          <p:cNvCxnSpPr>
            <a:cxnSpLocks/>
          </p:cNvCxnSpPr>
          <p:nvPr/>
        </p:nvCxnSpPr>
        <p:spPr>
          <a:xfrm flipH="1">
            <a:off x="3127829" y="4031343"/>
            <a:ext cx="1270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696099-583C-5C40-BCDC-FEE1FE73FF8F}"/>
              </a:ext>
            </a:extLst>
          </p:cNvPr>
          <p:cNvCxnSpPr>
            <a:cxnSpLocks/>
          </p:cNvCxnSpPr>
          <p:nvPr/>
        </p:nvCxnSpPr>
        <p:spPr>
          <a:xfrm flipH="1">
            <a:off x="10421257" y="1353458"/>
            <a:ext cx="4444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Graphic 12" descr="Thumbs up sign with solid fill">
            <a:extLst>
              <a:ext uri="{FF2B5EF4-FFF2-40B4-BE49-F238E27FC236}">
                <a16:creationId xmlns:a16="http://schemas.microsoft.com/office/drawing/2014/main" id="{F3CCB083-D16A-5F43-86DA-8744CCCF84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14" name="Graphic 13" descr="Thumbs up sign with solid fill">
            <a:extLst>
              <a:ext uri="{FF2B5EF4-FFF2-40B4-BE49-F238E27FC236}">
                <a16:creationId xmlns:a16="http://schemas.microsoft.com/office/drawing/2014/main" id="{25940A75-2504-2742-AC2B-83AAD26BE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16" name="TextBox 15">
            <a:extLst>
              <a:ext uri="{FF2B5EF4-FFF2-40B4-BE49-F238E27FC236}">
                <a16:creationId xmlns:a16="http://schemas.microsoft.com/office/drawing/2014/main" id="{71642B65-C821-0D42-A5BD-432A84BA0676}"/>
              </a:ext>
            </a:extLst>
          </p:cNvPr>
          <p:cNvSpPr txBox="1"/>
          <p:nvPr/>
        </p:nvSpPr>
        <p:spPr>
          <a:xfrm>
            <a:off x="407774" y="434945"/>
            <a:ext cx="1383956" cy="400110"/>
          </a:xfrm>
          <a:prstGeom prst="rect">
            <a:avLst/>
          </a:prstGeom>
          <a:noFill/>
        </p:spPr>
        <p:txBody>
          <a:bodyPr wrap="square" rtlCol="0">
            <a:spAutoFit/>
          </a:bodyPr>
          <a:lstStyle/>
          <a:p>
            <a:r>
              <a:rPr lang="en-RU" sz="2000" b="1" dirty="0">
                <a:solidFill>
                  <a:srgbClr val="FF0000"/>
                </a:solidFill>
              </a:rPr>
              <a:t>Surface = 6</a:t>
            </a:r>
          </a:p>
        </p:txBody>
      </p:sp>
      <p:sp>
        <p:nvSpPr>
          <p:cNvPr id="17" name="TextBox 16">
            <a:extLst>
              <a:ext uri="{FF2B5EF4-FFF2-40B4-BE49-F238E27FC236}">
                <a16:creationId xmlns:a16="http://schemas.microsoft.com/office/drawing/2014/main" id="{4ECCEFCD-D0FB-0842-8218-3737F9C859AB}"/>
              </a:ext>
            </a:extLst>
          </p:cNvPr>
          <p:cNvSpPr txBox="1"/>
          <p:nvPr/>
        </p:nvSpPr>
        <p:spPr>
          <a:xfrm>
            <a:off x="10400270" y="434945"/>
            <a:ext cx="1383956" cy="400110"/>
          </a:xfrm>
          <a:prstGeom prst="rect">
            <a:avLst/>
          </a:prstGeom>
          <a:noFill/>
        </p:spPr>
        <p:txBody>
          <a:bodyPr wrap="square" rtlCol="0">
            <a:spAutoFit/>
          </a:bodyPr>
          <a:lstStyle/>
          <a:p>
            <a:r>
              <a:rPr lang="en-RU" sz="2000" b="1" dirty="0">
                <a:solidFill>
                  <a:srgbClr val="FF0000"/>
                </a:solidFill>
              </a:rPr>
              <a:t>Surface = 1</a:t>
            </a:r>
          </a:p>
        </p:txBody>
      </p:sp>
      <p:sp>
        <p:nvSpPr>
          <p:cNvPr id="18" name="TextBox 17">
            <a:extLst>
              <a:ext uri="{FF2B5EF4-FFF2-40B4-BE49-F238E27FC236}">
                <a16:creationId xmlns:a16="http://schemas.microsoft.com/office/drawing/2014/main" id="{15263848-6C72-7642-90DE-9101ABFACFD2}"/>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spTree>
    <p:extLst>
      <p:ext uri="{BB962C8B-B14F-4D97-AF65-F5344CB8AC3E}">
        <p14:creationId xmlns:p14="http://schemas.microsoft.com/office/powerpoint/2010/main" val="75765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B93550-5DF3-A643-92B8-F9C474FE32AB}"/>
              </a:ext>
            </a:extLst>
          </p:cNvPr>
          <p:cNvPicPr>
            <a:picLocks noChangeAspect="1"/>
          </p:cNvPicPr>
          <p:nvPr/>
        </p:nvPicPr>
        <p:blipFill>
          <a:blip r:embed="rId2"/>
          <a:stretch>
            <a:fillRect/>
          </a:stretch>
        </p:blipFill>
        <p:spPr>
          <a:xfrm>
            <a:off x="0" y="0"/>
            <a:ext cx="5282157" cy="6858000"/>
          </a:xfrm>
          <a:prstGeom prst="rect">
            <a:avLst/>
          </a:prstGeom>
        </p:spPr>
      </p:pic>
      <p:pic>
        <p:nvPicPr>
          <p:cNvPr id="5" name="Picture 4">
            <a:extLst>
              <a:ext uri="{FF2B5EF4-FFF2-40B4-BE49-F238E27FC236}">
                <a16:creationId xmlns:a16="http://schemas.microsoft.com/office/drawing/2014/main" id="{FD0304C4-CA3B-0141-9766-1DADC05FB6F6}"/>
              </a:ext>
            </a:extLst>
          </p:cNvPr>
          <p:cNvPicPr>
            <a:picLocks noChangeAspect="1"/>
          </p:cNvPicPr>
          <p:nvPr/>
        </p:nvPicPr>
        <p:blipFill>
          <a:blip r:embed="rId3"/>
          <a:stretch>
            <a:fillRect/>
          </a:stretch>
        </p:blipFill>
        <p:spPr>
          <a:xfrm>
            <a:off x="6894239" y="0"/>
            <a:ext cx="5297761" cy="6858000"/>
          </a:xfrm>
          <a:prstGeom prst="rect">
            <a:avLst/>
          </a:prstGeom>
        </p:spPr>
      </p:pic>
      <p:sp>
        <p:nvSpPr>
          <p:cNvPr id="6" name="TextBox 5">
            <a:extLst>
              <a:ext uri="{FF2B5EF4-FFF2-40B4-BE49-F238E27FC236}">
                <a16:creationId xmlns:a16="http://schemas.microsoft.com/office/drawing/2014/main" id="{89A6CB4C-8794-CC44-A9BA-11E58FE75684}"/>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pic>
        <p:nvPicPr>
          <p:cNvPr id="7" name="Graphic 6" descr="Thumbs up sign with solid fill">
            <a:extLst>
              <a:ext uri="{FF2B5EF4-FFF2-40B4-BE49-F238E27FC236}">
                <a16:creationId xmlns:a16="http://schemas.microsoft.com/office/drawing/2014/main" id="{C656D251-AB0C-4542-A7D1-B5275C9F74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8" name="Graphic 7" descr="Thumbs up sign with solid fill">
            <a:extLst>
              <a:ext uri="{FF2B5EF4-FFF2-40B4-BE49-F238E27FC236}">
                <a16:creationId xmlns:a16="http://schemas.microsoft.com/office/drawing/2014/main" id="{932E85F5-086F-1244-A80E-89EA3C1F5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9" name="Rectangle 8">
            <a:extLst>
              <a:ext uri="{FF2B5EF4-FFF2-40B4-BE49-F238E27FC236}">
                <a16:creationId xmlns:a16="http://schemas.microsoft.com/office/drawing/2014/main" id="{176AABB5-E756-E646-9D13-B9CD79C45EEB}"/>
              </a:ext>
            </a:extLst>
          </p:cNvPr>
          <p:cNvSpPr/>
          <p:nvPr/>
        </p:nvSpPr>
        <p:spPr>
          <a:xfrm>
            <a:off x="4393328" y="927659"/>
            <a:ext cx="462877" cy="3508418"/>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
        <p:nvSpPr>
          <p:cNvPr id="10" name="Rectangle 9">
            <a:extLst>
              <a:ext uri="{FF2B5EF4-FFF2-40B4-BE49-F238E27FC236}">
                <a16:creationId xmlns:a16="http://schemas.microsoft.com/office/drawing/2014/main" id="{EBA18FAF-412E-1045-8816-227E844E47E7}"/>
              </a:ext>
            </a:extLst>
          </p:cNvPr>
          <p:cNvSpPr/>
          <p:nvPr/>
        </p:nvSpPr>
        <p:spPr>
          <a:xfrm>
            <a:off x="4393328" y="4856205"/>
            <a:ext cx="462877" cy="4489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
        <p:nvSpPr>
          <p:cNvPr id="11" name="Rectangle 10">
            <a:extLst>
              <a:ext uri="{FF2B5EF4-FFF2-40B4-BE49-F238E27FC236}">
                <a16:creationId xmlns:a16="http://schemas.microsoft.com/office/drawing/2014/main" id="{D7D36F06-07DE-EC4D-AEF7-3962B7527DC6}"/>
              </a:ext>
            </a:extLst>
          </p:cNvPr>
          <p:cNvSpPr/>
          <p:nvPr/>
        </p:nvSpPr>
        <p:spPr>
          <a:xfrm>
            <a:off x="7309103" y="902945"/>
            <a:ext cx="914400" cy="4489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
        <p:nvSpPr>
          <p:cNvPr id="12" name="Rectangle 11">
            <a:extLst>
              <a:ext uri="{FF2B5EF4-FFF2-40B4-BE49-F238E27FC236}">
                <a16:creationId xmlns:a16="http://schemas.microsoft.com/office/drawing/2014/main" id="{5ADF6FE6-FCCD-9944-A4D1-AE9E4236E1F1}"/>
              </a:ext>
            </a:extLst>
          </p:cNvPr>
          <p:cNvSpPr/>
          <p:nvPr/>
        </p:nvSpPr>
        <p:spPr>
          <a:xfrm>
            <a:off x="9543119" y="902944"/>
            <a:ext cx="2195800" cy="44896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Tree>
    <p:extLst>
      <p:ext uri="{BB962C8B-B14F-4D97-AF65-F5344CB8AC3E}">
        <p14:creationId xmlns:p14="http://schemas.microsoft.com/office/powerpoint/2010/main" val="15043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2CBE7-1F23-7F44-B620-6EADFB572677}"/>
              </a:ext>
            </a:extLst>
          </p:cNvPr>
          <p:cNvPicPr>
            <a:picLocks noChangeAspect="1"/>
          </p:cNvPicPr>
          <p:nvPr/>
        </p:nvPicPr>
        <p:blipFill>
          <a:blip r:embed="rId2"/>
          <a:stretch>
            <a:fillRect/>
          </a:stretch>
        </p:blipFill>
        <p:spPr>
          <a:xfrm>
            <a:off x="6890238" y="0"/>
            <a:ext cx="5301762" cy="6858000"/>
          </a:xfrm>
          <a:prstGeom prst="rect">
            <a:avLst/>
          </a:prstGeom>
        </p:spPr>
      </p:pic>
      <p:pic>
        <p:nvPicPr>
          <p:cNvPr id="5" name="Picture 4">
            <a:extLst>
              <a:ext uri="{FF2B5EF4-FFF2-40B4-BE49-F238E27FC236}">
                <a16:creationId xmlns:a16="http://schemas.microsoft.com/office/drawing/2014/main" id="{BDD2F722-21E1-7241-B5DB-9A06F48FA5AD}"/>
              </a:ext>
            </a:extLst>
          </p:cNvPr>
          <p:cNvPicPr>
            <a:picLocks noChangeAspect="1"/>
          </p:cNvPicPr>
          <p:nvPr/>
        </p:nvPicPr>
        <p:blipFill>
          <a:blip r:embed="rId3"/>
          <a:stretch>
            <a:fillRect/>
          </a:stretch>
        </p:blipFill>
        <p:spPr>
          <a:xfrm>
            <a:off x="9974" y="0"/>
            <a:ext cx="5279432" cy="6858000"/>
          </a:xfrm>
          <a:prstGeom prst="rect">
            <a:avLst/>
          </a:prstGeom>
        </p:spPr>
      </p:pic>
      <p:sp>
        <p:nvSpPr>
          <p:cNvPr id="6" name="TextBox 5">
            <a:extLst>
              <a:ext uri="{FF2B5EF4-FFF2-40B4-BE49-F238E27FC236}">
                <a16:creationId xmlns:a16="http://schemas.microsoft.com/office/drawing/2014/main" id="{0DC91943-81E2-3A4C-98EB-35348E7EE094}"/>
              </a:ext>
            </a:extLst>
          </p:cNvPr>
          <p:cNvSpPr txBox="1"/>
          <p:nvPr/>
        </p:nvSpPr>
        <p:spPr>
          <a:xfrm>
            <a:off x="5701724" y="3044279"/>
            <a:ext cx="788551" cy="769441"/>
          </a:xfrm>
          <a:prstGeom prst="rect">
            <a:avLst/>
          </a:prstGeom>
          <a:noFill/>
        </p:spPr>
        <p:txBody>
          <a:bodyPr wrap="square" rtlCol="0">
            <a:spAutoFit/>
          </a:bodyPr>
          <a:lstStyle/>
          <a:p>
            <a:pPr algn="ctr"/>
            <a:r>
              <a:rPr lang="en-RU" sz="4400" b="1" dirty="0">
                <a:solidFill>
                  <a:srgbClr val="FF0000"/>
                </a:solidFill>
              </a:rPr>
              <a:t>VS</a:t>
            </a:r>
          </a:p>
        </p:txBody>
      </p:sp>
      <p:pic>
        <p:nvPicPr>
          <p:cNvPr id="7" name="Graphic 6" descr="Thumbs up sign with solid fill">
            <a:extLst>
              <a:ext uri="{FF2B5EF4-FFF2-40B4-BE49-F238E27FC236}">
                <a16:creationId xmlns:a16="http://schemas.microsoft.com/office/drawing/2014/main" id="{D4055E92-0C95-4444-A1CB-E70C36A9F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1232" y="145143"/>
            <a:ext cx="914400" cy="914400"/>
          </a:xfrm>
          <a:prstGeom prst="rect">
            <a:avLst/>
          </a:prstGeom>
        </p:spPr>
      </p:pic>
      <p:pic>
        <p:nvPicPr>
          <p:cNvPr id="8" name="Graphic 7" descr="Thumbs up sign with solid fill">
            <a:extLst>
              <a:ext uri="{FF2B5EF4-FFF2-40B4-BE49-F238E27FC236}">
                <a16:creationId xmlns:a16="http://schemas.microsoft.com/office/drawing/2014/main" id="{0603A2DC-B5C3-314C-949D-ECED1D92C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503471" y="177800"/>
            <a:ext cx="914400" cy="914400"/>
          </a:xfrm>
          <a:prstGeom prst="rect">
            <a:avLst/>
          </a:prstGeom>
        </p:spPr>
      </p:pic>
      <p:sp>
        <p:nvSpPr>
          <p:cNvPr id="9" name="Rectangle 8">
            <a:extLst>
              <a:ext uri="{FF2B5EF4-FFF2-40B4-BE49-F238E27FC236}">
                <a16:creationId xmlns:a16="http://schemas.microsoft.com/office/drawing/2014/main" id="{B83E166F-FA95-DE4A-9197-BF060F285C43}"/>
              </a:ext>
            </a:extLst>
          </p:cNvPr>
          <p:cNvSpPr/>
          <p:nvPr/>
        </p:nvSpPr>
        <p:spPr>
          <a:xfrm>
            <a:off x="1773695" y="2673576"/>
            <a:ext cx="1333013" cy="1292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1" eaLnBrk="1" latinLnBrk="0" hangingPunct="1"/>
            <a:endParaRPr lang="en-RU">
              <a:ln w="57150">
                <a:solidFill>
                  <a:schemeClr val="tx1"/>
                </a:solidFill>
              </a:ln>
            </a:endParaRPr>
          </a:p>
        </p:txBody>
      </p:sp>
    </p:spTree>
    <p:extLst>
      <p:ext uri="{BB962C8B-B14F-4D97-AF65-F5344CB8AC3E}">
        <p14:creationId xmlns:p14="http://schemas.microsoft.com/office/powerpoint/2010/main" val="324030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A086-8564-BA44-AAA9-E2F16D13B32A}"/>
              </a:ext>
            </a:extLst>
          </p:cNvPr>
          <p:cNvSpPr>
            <a:spLocks noGrp="1"/>
          </p:cNvSpPr>
          <p:nvPr>
            <p:ph type="title"/>
          </p:nvPr>
        </p:nvSpPr>
        <p:spPr/>
        <p:txBody>
          <a:bodyPr/>
          <a:lstStyle/>
          <a:p>
            <a:r>
              <a:rPr lang="en-RU" dirty="0"/>
              <a:t>Greedy Best-First Search (single)</a:t>
            </a:r>
          </a:p>
        </p:txBody>
      </p:sp>
      <p:sp>
        <p:nvSpPr>
          <p:cNvPr id="3" name="Content Placeholder 2">
            <a:extLst>
              <a:ext uri="{FF2B5EF4-FFF2-40B4-BE49-F238E27FC236}">
                <a16:creationId xmlns:a16="http://schemas.microsoft.com/office/drawing/2014/main" id="{B3AF54F7-5EDC-D442-901F-B322C941B1E5}"/>
              </a:ext>
            </a:extLst>
          </p:cNvPr>
          <p:cNvSpPr>
            <a:spLocks noGrp="1"/>
          </p:cNvSpPr>
          <p:nvPr>
            <p:ph idx="1"/>
          </p:nvPr>
        </p:nvSpPr>
        <p:spPr/>
        <p:txBody>
          <a:bodyPr/>
          <a:lstStyle/>
          <a:p>
            <a:r>
              <a:rPr lang="en-RU" dirty="0"/>
              <a:t>Best action for the piece is calculated according to heuristic values of all its possible assignments </a:t>
            </a:r>
          </a:p>
          <a:p>
            <a:r>
              <a:rPr lang="en-RU" dirty="0"/>
              <a:t>Action choice is independent for each piece</a:t>
            </a:r>
          </a:p>
          <a:p>
            <a:endParaRPr lang="en-RU" dirty="0"/>
          </a:p>
        </p:txBody>
      </p:sp>
      <p:pic>
        <p:nvPicPr>
          <p:cNvPr id="4" name="Picture 3" descr="Chart, bubble chart&#10;&#10;Description automatically generated">
            <a:extLst>
              <a:ext uri="{FF2B5EF4-FFF2-40B4-BE49-F238E27FC236}">
                <a16:creationId xmlns:a16="http://schemas.microsoft.com/office/drawing/2014/main" id="{5F5AF469-555E-4447-9AF7-EDB3B3F99E56}"/>
              </a:ext>
            </a:extLst>
          </p:cNvPr>
          <p:cNvPicPr>
            <a:picLocks noChangeAspect="1"/>
          </p:cNvPicPr>
          <p:nvPr/>
        </p:nvPicPr>
        <p:blipFill>
          <a:blip r:embed="rId2"/>
          <a:stretch>
            <a:fillRect/>
          </a:stretch>
        </p:blipFill>
        <p:spPr>
          <a:xfrm>
            <a:off x="2659864" y="3451906"/>
            <a:ext cx="1842127" cy="3274893"/>
          </a:xfrm>
          <a:prstGeom prst="rect">
            <a:avLst/>
          </a:prstGeom>
        </p:spPr>
      </p:pic>
      <p:pic>
        <p:nvPicPr>
          <p:cNvPr id="5" name="Picture 4">
            <a:extLst>
              <a:ext uri="{FF2B5EF4-FFF2-40B4-BE49-F238E27FC236}">
                <a16:creationId xmlns:a16="http://schemas.microsoft.com/office/drawing/2014/main" id="{F74D6940-AC2A-BC45-ACB6-333567733F16}"/>
              </a:ext>
            </a:extLst>
          </p:cNvPr>
          <p:cNvPicPr>
            <a:picLocks noChangeAspect="1"/>
          </p:cNvPicPr>
          <p:nvPr/>
        </p:nvPicPr>
        <p:blipFill>
          <a:blip r:embed="rId3"/>
          <a:stretch>
            <a:fillRect/>
          </a:stretch>
        </p:blipFill>
        <p:spPr>
          <a:xfrm>
            <a:off x="4959942" y="5468610"/>
            <a:ext cx="2272116" cy="1258190"/>
          </a:xfrm>
          <a:prstGeom prst="rect">
            <a:avLst/>
          </a:prstGeom>
        </p:spPr>
      </p:pic>
      <p:pic>
        <p:nvPicPr>
          <p:cNvPr id="6" name="Picture 5" descr="Chart, bubble chart&#10;&#10;Description automatically generated">
            <a:extLst>
              <a:ext uri="{FF2B5EF4-FFF2-40B4-BE49-F238E27FC236}">
                <a16:creationId xmlns:a16="http://schemas.microsoft.com/office/drawing/2014/main" id="{A8B0DF4E-254F-D64C-8149-8276F5EA737D}"/>
              </a:ext>
            </a:extLst>
          </p:cNvPr>
          <p:cNvPicPr>
            <a:picLocks noChangeAspect="1"/>
          </p:cNvPicPr>
          <p:nvPr/>
        </p:nvPicPr>
        <p:blipFill>
          <a:blip r:embed="rId4"/>
          <a:stretch>
            <a:fillRect/>
          </a:stretch>
        </p:blipFill>
        <p:spPr>
          <a:xfrm>
            <a:off x="7613119" y="3604378"/>
            <a:ext cx="1842126" cy="3276529"/>
          </a:xfrm>
          <a:prstGeom prst="rect">
            <a:avLst/>
          </a:prstGeom>
        </p:spPr>
      </p:pic>
      <p:sp>
        <p:nvSpPr>
          <p:cNvPr id="7" name="Rectangle 6">
            <a:extLst>
              <a:ext uri="{FF2B5EF4-FFF2-40B4-BE49-F238E27FC236}">
                <a16:creationId xmlns:a16="http://schemas.microsoft.com/office/drawing/2014/main" id="{95D659CA-0C44-E048-B06E-A072354EA242}"/>
              </a:ext>
            </a:extLst>
          </p:cNvPr>
          <p:cNvSpPr/>
          <p:nvPr/>
        </p:nvSpPr>
        <p:spPr>
          <a:xfrm>
            <a:off x="3361724" y="5995001"/>
            <a:ext cx="417667" cy="633797"/>
          </a:xfrm>
          <a:prstGeom prst="rect">
            <a:avLst/>
          </a:prstGeom>
          <a:noFill/>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914400" rtl="0" eaLnBrk="1" latinLnBrk="0" hangingPunct="1"/>
            <a:endParaRPr lang="en-RU">
              <a:ln w="57150">
                <a:solidFill>
                  <a:schemeClr val="tx1"/>
                </a:solidFill>
              </a:ln>
            </a:endParaRPr>
          </a:p>
        </p:txBody>
      </p:sp>
    </p:spTree>
    <p:extLst>
      <p:ext uri="{BB962C8B-B14F-4D97-AF65-F5344CB8AC3E}">
        <p14:creationId xmlns:p14="http://schemas.microsoft.com/office/powerpoint/2010/main" val="3964037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7356</TotalTime>
  <Words>198</Words>
  <Application>Microsoft Macintosh PowerPoint</Application>
  <PresentationFormat>Widescreen</PresentationFormat>
  <Paragraphs>26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Greedy Best-First Search (single)</vt:lpstr>
      <vt:lpstr>Greedy Best-First Search (triple)</vt:lpstr>
      <vt:lpstr>PowerPoint Presentation</vt:lpstr>
      <vt:lpstr>Alpha Betta pruning</vt:lpstr>
      <vt:lpstr>Expectimax</vt:lpstr>
      <vt:lpstr>PowerPoint Presentation</vt:lpstr>
      <vt:lpstr>PowerPoint Presentation</vt:lpstr>
      <vt:lpstr>PowerPoint Presentation</vt:lpstr>
      <vt:lpstr>PowerPoint Presentation</vt:lpstr>
      <vt:lpstr>1 Slide for alpha-betta and expectimax score</vt:lpstr>
      <vt:lpstr>2 Slide for alpha-betta and expectimax score</vt:lpstr>
      <vt:lpstr>Time perfomance graph (for all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Ilya Bezgin</dc:creator>
  <cp:lastModifiedBy>Ilya Bezgin</cp:lastModifiedBy>
  <cp:revision>13</cp:revision>
  <dcterms:created xsi:type="dcterms:W3CDTF">2021-08-17T13:10:32Z</dcterms:created>
  <dcterms:modified xsi:type="dcterms:W3CDTF">2021-08-22T15:46:47Z</dcterms:modified>
</cp:coreProperties>
</file>